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377" r:id="rId2"/>
    <p:sldId id="429" r:id="rId3"/>
    <p:sldId id="385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23992E-5ABC-404E-85BA-FC6DD155B22A}" v="2" dt="2025-12-12T10:41:10.9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42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mailto:hello@emile-education.co.uk?subject=Feedback%20on%20Grammar%20Scheme%20of%20Work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&#10;&#10;Description automatically generated">
            <a:extLst>
              <a:ext uri="{FF2B5EF4-FFF2-40B4-BE49-F238E27FC236}">
                <a16:creationId xmlns:a16="http://schemas.microsoft.com/office/drawing/2014/main" id="{B902CD5E-0F19-1EED-8291-6A9BCA5E4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picture containing flag&#10;&#10;Description automatically generated">
            <a:extLst>
              <a:ext uri="{FF2B5EF4-FFF2-40B4-BE49-F238E27FC236}">
                <a16:creationId xmlns:a16="http://schemas.microsoft.com/office/drawing/2014/main" id="{118AD9D6-673A-4E8C-B4D9-3B29B6735E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596"/>
            <a:ext cx="10515600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>
                <a:solidFill>
                  <a:schemeClr val="bg1"/>
                </a:solidFill>
              </a:rPr>
              <a:t> How to Use this </a:t>
            </a:r>
            <a:r>
              <a:rPr lang="en-GB" b="1" err="1">
                <a:solidFill>
                  <a:schemeClr val="bg1"/>
                </a:solidFill>
              </a:rPr>
              <a:t>Powerpoint</a:t>
            </a:r>
            <a:endParaRPr lang="en-GB" b="1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6225" y="1608755"/>
            <a:ext cx="10039547" cy="4859847"/>
          </a:xfrm>
          <a:prstGeom prst="roundRect">
            <a:avLst/>
          </a:prstGeom>
          <a:solidFill>
            <a:srgbClr val="EF8023"/>
          </a:solidFill>
        </p:spPr>
        <p:txBody>
          <a:bodyPr lIns="360000" tIns="216000" rIns="360000" bIns="144000"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</a:t>
            </a:r>
            <a:r>
              <a:rPr lang="en-GB" dirty="0" err="1">
                <a:solidFill>
                  <a:schemeClr val="bg1"/>
                </a:solidFill>
              </a:rPr>
              <a:t>Powerpoint</a:t>
            </a:r>
            <a:r>
              <a:rPr lang="en-GB" dirty="0">
                <a:solidFill>
                  <a:schemeClr val="bg1"/>
                </a:solidFill>
              </a:rPr>
              <a:t>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u="sng" dirty="0">
                <a:solidFill>
                  <a:schemeClr val="bg1"/>
                </a:solidFill>
              </a:rPr>
              <a:t>To open this in Slide Show mode, </a:t>
            </a:r>
            <a:r>
              <a:rPr lang="en-GB" sz="2400" i="1" u="sng" dirty="0">
                <a:solidFill>
                  <a:schemeClr val="bg1"/>
                </a:solidFill>
              </a:rPr>
              <a:t>please</a:t>
            </a:r>
            <a:r>
              <a:rPr lang="en-GB" i="1" u="sng" dirty="0">
                <a:solidFill>
                  <a:schemeClr val="bg1"/>
                </a:solidFill>
              </a:rPr>
              <a:t> click “Slide Show” on the menu above and then “From Beginning”.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Thank you from the Emile Team.</a:t>
            </a:r>
          </a:p>
          <a:p>
            <a:pPr marL="0" indent="0" algn="ctr">
              <a:buNone/>
            </a:pPr>
            <a:r>
              <a:rPr lang="en-GB" sz="1700" dirty="0">
                <a:solidFill>
                  <a:schemeClr val="bg1"/>
                </a:solidFill>
              </a:rPr>
              <a:t>If you have any feedback, or would just like to say “hello”, please email us at: </a:t>
            </a:r>
            <a:r>
              <a:rPr lang="en-GB" sz="1700" dirty="0">
                <a:solidFill>
                  <a:schemeClr val="bg1"/>
                </a:solidFill>
                <a:hlinkClick r:id="rId4"/>
              </a:rPr>
              <a:t>hello@emile-education.com</a:t>
            </a:r>
            <a:r>
              <a:rPr lang="en-GB" dirty="0">
                <a:solidFill>
                  <a:schemeClr val="bg1"/>
                </a:solidFill>
                <a:hlinkClick r:id="rId4"/>
              </a:rPr>
              <a:t> 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5062" y="390426"/>
            <a:ext cx="2092311" cy="739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33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3363008" y="2062439"/>
            <a:ext cx="6379025" cy="364303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</a:t>
            </a:r>
            <a:r>
              <a:rPr lang="en-GB" sz="32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three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sentences about Emile or Scrambler?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Each sentence should have one or more adjectives.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happy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friendly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alien. </a:t>
            </a: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346257CA-37B1-9692-7F51-20FD9BFA547A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6" name="Amber Oval">
            <a:extLst>
              <a:ext uri="{FF2B5EF4-FFF2-40B4-BE49-F238E27FC236}">
                <a16:creationId xmlns:a16="http://schemas.microsoft.com/office/drawing/2014/main" id="{553BC89F-5058-0D40-2483-B1C36D2EE98F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28720F4-E484-4167-0546-1FB007780190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6B5C03-F847-BE80-598C-5DF7739D357F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6" name="Last 60 seconds">
            <a:extLst>
              <a:ext uri="{FF2B5EF4-FFF2-40B4-BE49-F238E27FC236}">
                <a16:creationId xmlns:a16="http://schemas.microsoft.com/office/drawing/2014/main" id="{D1C6E0E0-D430-1806-D846-8E9C0DF70BBE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7" name="Grey Oval">
            <a:extLst>
              <a:ext uri="{FF2B5EF4-FFF2-40B4-BE49-F238E27FC236}">
                <a16:creationId xmlns:a16="http://schemas.microsoft.com/office/drawing/2014/main" id="{CEF28D70-9270-253C-EAD9-F5462999C809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36402C-2ACC-DFD4-4A6D-70D642F541AC}"/>
              </a:ext>
            </a:extLst>
          </p:cNvPr>
          <p:cNvSpPr/>
          <p:nvPr/>
        </p:nvSpPr>
        <p:spPr>
          <a:xfrm>
            <a:off x="1808364" y="3810946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D8B16B-D303-6D91-4BFE-8C609A64C5AE}"/>
              </a:ext>
            </a:extLst>
          </p:cNvPr>
          <p:cNvCxnSpPr>
            <a:cxnSpLocks/>
            <a:stCxn id="17" idx="0"/>
          </p:cNvCxnSpPr>
          <p:nvPr/>
        </p:nvCxnSpPr>
        <p:spPr>
          <a:xfrm flipH="1">
            <a:off x="1848751" y="2575918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D0B92-9ED5-12BB-366A-DF74B39C552C}"/>
              </a:ext>
            </a:extLst>
          </p:cNvPr>
          <p:cNvCxnSpPr/>
          <p:nvPr/>
        </p:nvCxnSpPr>
        <p:spPr>
          <a:xfrm>
            <a:off x="1855604" y="4885228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72984A4-0557-2DCD-66BB-A40203CCA32A}"/>
              </a:ext>
            </a:extLst>
          </p:cNvPr>
          <p:cNvCxnSpPr>
            <a:cxnSpLocks/>
          </p:cNvCxnSpPr>
          <p:nvPr/>
        </p:nvCxnSpPr>
        <p:spPr>
          <a:xfrm>
            <a:off x="2449966" y="4676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11A951-3039-BFE4-E517-747E2E6F092E}"/>
              </a:ext>
            </a:extLst>
          </p:cNvPr>
          <p:cNvCxnSpPr>
            <a:cxnSpLocks/>
          </p:cNvCxnSpPr>
          <p:nvPr/>
        </p:nvCxnSpPr>
        <p:spPr>
          <a:xfrm>
            <a:off x="1126913" y="2793171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E253FE-1ED3-8FFE-DA49-DD64AC024A09}"/>
              </a:ext>
            </a:extLst>
          </p:cNvPr>
          <p:cNvCxnSpPr>
            <a:cxnSpLocks/>
          </p:cNvCxnSpPr>
          <p:nvPr/>
        </p:nvCxnSpPr>
        <p:spPr>
          <a:xfrm>
            <a:off x="711708" y="328690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8FE99-4341-A598-9836-6EFFE052182C}"/>
              </a:ext>
            </a:extLst>
          </p:cNvPr>
          <p:cNvCxnSpPr>
            <a:cxnSpLocks/>
          </p:cNvCxnSpPr>
          <p:nvPr/>
        </p:nvCxnSpPr>
        <p:spPr>
          <a:xfrm>
            <a:off x="2748382" y="4315616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6148CC-7690-BE13-E553-6A58C1648833}"/>
              </a:ext>
            </a:extLst>
          </p:cNvPr>
          <p:cNvCxnSpPr>
            <a:cxnSpLocks/>
          </p:cNvCxnSpPr>
          <p:nvPr/>
        </p:nvCxnSpPr>
        <p:spPr>
          <a:xfrm>
            <a:off x="2880726" y="384825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8CF59A-9536-F0A3-618E-605D44005A49}"/>
              </a:ext>
            </a:extLst>
          </p:cNvPr>
          <p:cNvCxnSpPr>
            <a:cxnSpLocks/>
          </p:cNvCxnSpPr>
          <p:nvPr/>
        </p:nvCxnSpPr>
        <p:spPr>
          <a:xfrm>
            <a:off x="581635" y="386988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8811A1-45D5-EBAA-3476-3F6633641459}"/>
              </a:ext>
            </a:extLst>
          </p:cNvPr>
          <p:cNvCxnSpPr>
            <a:cxnSpLocks/>
          </p:cNvCxnSpPr>
          <p:nvPr/>
        </p:nvCxnSpPr>
        <p:spPr>
          <a:xfrm flipV="1">
            <a:off x="2801460" y="330095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F79574-CD24-5274-F3FB-29EC745E5A95}"/>
              </a:ext>
            </a:extLst>
          </p:cNvPr>
          <p:cNvCxnSpPr>
            <a:cxnSpLocks/>
          </p:cNvCxnSpPr>
          <p:nvPr/>
        </p:nvCxnSpPr>
        <p:spPr>
          <a:xfrm flipV="1">
            <a:off x="741475" y="433201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 30 seconds">
            <a:extLst>
              <a:ext uri="{FF2B5EF4-FFF2-40B4-BE49-F238E27FC236}">
                <a16:creationId xmlns:a16="http://schemas.microsoft.com/office/drawing/2014/main" id="{E07454F5-1E0C-CF54-F617-BA3D9C971709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3E80B2-25FB-3669-F0DD-2198531A11DD}"/>
              </a:ext>
            </a:extLst>
          </p:cNvPr>
          <p:cNvCxnSpPr>
            <a:cxnSpLocks/>
          </p:cNvCxnSpPr>
          <p:nvPr/>
        </p:nvCxnSpPr>
        <p:spPr>
          <a:xfrm flipV="1">
            <a:off x="1102105" y="467699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2E5FA4-E10D-BD5B-1B96-3577616233FC}"/>
              </a:ext>
            </a:extLst>
          </p:cNvPr>
          <p:cNvCxnSpPr>
            <a:cxnSpLocks/>
          </p:cNvCxnSpPr>
          <p:nvPr/>
        </p:nvCxnSpPr>
        <p:spPr>
          <a:xfrm flipV="1">
            <a:off x="2505615" y="283466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0A9BDF-809E-0361-78DB-C73481A388C9}"/>
              </a:ext>
            </a:extLst>
          </p:cNvPr>
          <p:cNvGrpSpPr>
            <a:grpSpLocks/>
          </p:cNvGrpSpPr>
          <p:nvPr/>
        </p:nvGrpSpPr>
        <p:grpSpPr bwMode="auto">
          <a:xfrm>
            <a:off x="1854832" y="2765778"/>
            <a:ext cx="7938" cy="2208212"/>
            <a:chOff x="6948614" y="3503140"/>
            <a:chExt cx="7930" cy="2208694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CEE151-9D1F-5ECD-29E3-8FC675726C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DAE03FD-655F-C982-3EBC-7D3254B95C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2 minutes start">
            <a:extLst>
              <a:ext uri="{FF2B5EF4-FFF2-40B4-BE49-F238E27FC236}">
                <a16:creationId xmlns:a16="http://schemas.microsoft.com/office/drawing/2014/main" id="{805FA77A-5F76-D3D2-E85B-9521357E1CC4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12177E-B3D2-0F81-7C0F-60DE6730D327}"/>
              </a:ext>
            </a:extLst>
          </p:cNvPr>
          <p:cNvSpPr txBox="1"/>
          <p:nvPr/>
        </p:nvSpPr>
        <p:spPr>
          <a:xfrm>
            <a:off x="645899" y="1868502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B9E476-97EF-FEEA-1216-A71CB0D3A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8" name="Picture 7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D4A415-9B04-4B84-1E89-3E4580321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3441" y="1905736"/>
            <a:ext cx="2474614" cy="3068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426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4.98733E-18 L -0.23685 0.16805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93" y="8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29" grpId="0" animBg="1"/>
      <p:bldP spid="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0" y="0"/>
          <a:ext cx="12186080" cy="642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2452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717561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455740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130327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57014">
                <a:tc>
                  <a:txBody>
                    <a:bodyPr/>
                    <a:lstStyle/>
                    <a:p>
                      <a:r>
                        <a:rPr lang="en-GB" sz="2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Punctuation - Demarcating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822625">
                <a:tc>
                  <a:txBody>
                    <a:bodyPr/>
                    <a:lstStyle/>
                    <a:p>
                      <a:r>
                        <a:rPr lang="en-GB" sz="1800" dirty="0"/>
                        <a:t>Capital letters - Sentences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Which letter should be a capital letter?	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the cat sat on the mat.</a:t>
                      </a:r>
                    </a:p>
                    <a:p>
                      <a:pPr algn="l" rtl="0" fontAlgn="b">
                        <a:buNone/>
                      </a:pP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Gcap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398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Capital letters at the start and full stops at the end of sentences.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What is wrong with the sentence below?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No capital letter/No full stop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GCapFull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Gsentence3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55784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question.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question.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Where have you been?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GSentType2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55784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statement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statement.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Emile liked to pilot the rocket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Gstate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53859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</a:t>
                      </a:r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exclamatory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exclamatory sentence.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What a powerful kick!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Gexclam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  <a:tr h="65819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command.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command.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Are you okay?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Gcommand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4580630"/>
                  </a:ext>
                </a:extLst>
              </a:tr>
              <a:tr h="73037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Exclamation marks.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Which sentence should end in an exclamation mark?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What a powerful kick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GExcQuest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89829558"/>
                  </a:ext>
                </a:extLst>
              </a:tr>
              <a:tr h="73037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Exclamatory statement, statement, command or question?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Is this an exclamatory statement, statement, command or question?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What a beautiful day!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Gsentence1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4161963"/>
                  </a:ext>
                </a:extLst>
              </a:tr>
              <a:tr h="73037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Punctuation - Demarcating - Missing ?, ! or 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What punctuation is missing from the end of the sentence?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Gsentence2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9989400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502085" y="6325849"/>
            <a:ext cx="5530727" cy="425613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323</Words>
  <Application>Microsoft Office PowerPoint</Application>
  <PresentationFormat>Widescreen</PresentationFormat>
  <Paragraphs>59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Andika</vt:lpstr>
      <vt:lpstr>Arial</vt:lpstr>
      <vt:lpstr>Office Theme</vt:lpstr>
      <vt:lpstr> How to Use this Powerpoint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2025-12-22T09:52:01Z</dcterms:modified>
</cp:coreProperties>
</file>